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Telegraf Bold" charset="1" panose="00000800000000000000"/>
      <p:regular r:id="rId23"/>
    </p:embeddedFont>
    <p:embeddedFont>
      <p:font typeface="Telegraf" charset="1" panose="00000500000000000000"/>
      <p:regular r:id="rId24"/>
    </p:embeddedFont>
    <p:embeddedFont>
      <p:font typeface="Helvetica World" charset="1" panose="020B0500040000020004"/>
      <p:regular r:id="rId25"/>
    </p:embeddedFont>
    <p:embeddedFont>
      <p:font typeface="Helvetica World Bold" charset="1" panose="020B08000400000200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89364" y="4281487"/>
            <a:ext cx="13109272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  <a:spcBef>
                <a:spcPct val="0"/>
              </a:spcBef>
            </a:pPr>
            <a:r>
              <a:rPr lang="en-US" b="true" sz="9999" spc="-39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KO SMO MI?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29313" y="0"/>
            <a:ext cx="9158687" cy="10287000"/>
            <a:chOff x="0" y="0"/>
            <a:chExt cx="12211583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2300687" y="3805104"/>
              <a:ext cx="13716000" cy="6105792"/>
            </a:xfrm>
            <a:custGeom>
              <a:avLst/>
              <a:gdLst/>
              <a:ahLst/>
              <a:cxnLst/>
              <a:rect r="r" b="b" t="t" l="l"/>
              <a:pathLst>
                <a:path h="6105792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105792"/>
                  </a:lnTo>
                  <a:lnTo>
                    <a:pt x="0" y="6105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1243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-3805104" y="3805104"/>
              <a:ext cx="13716000" cy="6105792"/>
            </a:xfrm>
            <a:custGeom>
              <a:avLst/>
              <a:gdLst/>
              <a:ahLst/>
              <a:cxnLst/>
              <a:rect r="r" b="b" t="t" l="l"/>
              <a:pathLst>
                <a:path h="6105792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105792"/>
                  </a:lnTo>
                  <a:lnTo>
                    <a:pt x="0" y="6105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12436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29989" y="306364"/>
            <a:ext cx="7337379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 spc="-35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Tržište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64872"/>
            <a:ext cx="7844034" cy="290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spc="-208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Ciljne grupe:</a:t>
            </a:r>
          </a:p>
          <a:p>
            <a:pPr algn="l" marL="971631" indent="-485815" lvl="1">
              <a:lnSpc>
                <a:spcPts val="5400"/>
              </a:lnSpc>
              <a:buFont typeface="Arial"/>
              <a:buChar char="•"/>
            </a:pPr>
            <a:r>
              <a:rPr lang="en-US" sz="4500" spc="-18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studenti</a:t>
            </a:r>
          </a:p>
          <a:p>
            <a:pPr algn="l" marL="971631" indent="-485815" lvl="1">
              <a:lnSpc>
                <a:spcPts val="5400"/>
              </a:lnSpc>
              <a:buFont typeface="Arial"/>
              <a:buChar char="•"/>
            </a:pPr>
            <a:r>
              <a:rPr lang="en-US" sz="4500" spc="-18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penzioneri</a:t>
            </a:r>
          </a:p>
          <a:p>
            <a:pPr algn="l" marL="971631" indent="-485815" lvl="1">
              <a:lnSpc>
                <a:spcPts val="5400"/>
              </a:lnSpc>
              <a:buFont typeface="Arial"/>
              <a:buChar char="•"/>
            </a:pPr>
            <a:r>
              <a:rPr lang="en-US" sz="4500" spc="-18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putnici javnog prevoza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320947"/>
            <a:ext cx="9582687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spc="-180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Prednost:</a:t>
            </a:r>
            <a:r>
              <a:rPr lang="en-US" sz="4500" spc="-18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</a:p>
          <a:p>
            <a:pPr algn="l">
              <a:lnSpc>
                <a:spcPts val="5400"/>
              </a:lnSpc>
            </a:pPr>
            <a:r>
              <a:rPr lang="en-US" sz="4500" spc="-18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Bodovanje + nagrade = veća motivacija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9367306" y="1152456"/>
            <a:ext cx="10629900" cy="7982089"/>
          </a:xfrm>
          <a:custGeom>
            <a:avLst/>
            <a:gdLst/>
            <a:ahLst/>
            <a:cxnLst/>
            <a:rect r="r" b="b" t="t" l="l"/>
            <a:pathLst>
              <a:path h="7982089" w="10629900">
                <a:moveTo>
                  <a:pt x="10629900" y="0"/>
                </a:moveTo>
                <a:lnTo>
                  <a:pt x="0" y="0"/>
                </a:lnTo>
                <a:lnTo>
                  <a:pt x="0" y="7982088"/>
                </a:lnTo>
                <a:lnTo>
                  <a:pt x="10629900" y="7982088"/>
                </a:lnTo>
                <a:lnTo>
                  <a:pt x="106299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5744" y="4381500"/>
            <a:ext cx="11076511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9"/>
              </a:lnSpc>
            </a:pPr>
            <a:r>
              <a:rPr lang="en-US" sz="87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Konkurencija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9367306" y="1152456"/>
            <a:ext cx="10629900" cy="7982089"/>
          </a:xfrm>
          <a:custGeom>
            <a:avLst/>
            <a:gdLst/>
            <a:ahLst/>
            <a:cxnLst/>
            <a:rect r="r" b="b" t="t" l="l"/>
            <a:pathLst>
              <a:path h="7982089" w="10629900">
                <a:moveTo>
                  <a:pt x="10629900" y="0"/>
                </a:moveTo>
                <a:lnTo>
                  <a:pt x="0" y="0"/>
                </a:lnTo>
                <a:lnTo>
                  <a:pt x="0" y="7982088"/>
                </a:lnTo>
                <a:lnTo>
                  <a:pt x="10629900" y="7982088"/>
                </a:lnTo>
                <a:lnTo>
                  <a:pt x="106299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320" r="0" b="-932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027963" y="2070209"/>
            <a:ext cx="3531695" cy="6988066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3781" t="0" r="-378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761343" y="839187"/>
            <a:ext cx="1347172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40"/>
              </a:lnSpc>
            </a:pPr>
            <a:r>
              <a:rPr lang="en-US" b="true" sz="47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Kako MoveMate mijenja tvoju svakodnevicu?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731358" y="2070209"/>
            <a:ext cx="3531695" cy="6988066"/>
            <a:chOff x="0" y="0"/>
            <a:chExt cx="2620010" cy="51841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3584" t="0" r="-3584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3434753" y="2070209"/>
            <a:ext cx="3531695" cy="6988066"/>
            <a:chOff x="0" y="0"/>
            <a:chExt cx="2620010" cy="51841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584" t="0" r="-3584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2414502" y="9190311"/>
            <a:ext cx="4584988" cy="568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Prati aktivnosti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952076" y="9190311"/>
            <a:ext cx="4584988" cy="568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Završavaj izazove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940575" y="9190311"/>
            <a:ext cx="4584988" cy="568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Osvoji nagrade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9267283" y="1314794"/>
            <a:ext cx="10556743" cy="7927154"/>
          </a:xfrm>
          <a:custGeom>
            <a:avLst/>
            <a:gdLst/>
            <a:ahLst/>
            <a:cxnLst/>
            <a:rect r="r" b="b" t="t" l="l"/>
            <a:pathLst>
              <a:path h="7927154" w="10556743">
                <a:moveTo>
                  <a:pt x="10556743" y="0"/>
                </a:moveTo>
                <a:lnTo>
                  <a:pt x="0" y="0"/>
                </a:lnTo>
                <a:lnTo>
                  <a:pt x="0" y="7927155"/>
                </a:lnTo>
                <a:lnTo>
                  <a:pt x="10556743" y="7927155"/>
                </a:lnTo>
                <a:lnTo>
                  <a:pt x="105567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5744" y="723900"/>
            <a:ext cx="11076511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9"/>
              </a:lnSpc>
            </a:pPr>
            <a:r>
              <a:rPr lang="en-US" sz="87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Plan Razvoja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7283" y="2951031"/>
            <a:ext cx="15190508" cy="600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6720"/>
              </a:lnSpc>
              <a:buFont typeface="Arial"/>
              <a:buChar char="•"/>
            </a:pPr>
            <a:r>
              <a:rPr lang="en-US" b="true" sz="56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MVP: </a:t>
            </a:r>
            <a:r>
              <a:rPr lang="en-US" sz="56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Osnovne funkcije, prvi partneri</a:t>
            </a:r>
          </a:p>
          <a:p>
            <a:pPr algn="l">
              <a:lnSpc>
                <a:spcPts val="6720"/>
              </a:lnSpc>
            </a:pPr>
          </a:p>
          <a:p>
            <a:pPr algn="l" marL="1209041" indent="-604520" lvl="1">
              <a:lnSpc>
                <a:spcPts val="6720"/>
              </a:lnSpc>
              <a:buFont typeface="Arial"/>
              <a:buChar char="•"/>
            </a:pPr>
            <a:r>
              <a:rPr lang="en-US" b="true" sz="56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Testiranje: </a:t>
            </a:r>
            <a:r>
              <a:rPr lang="en-US" sz="56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Jedna lokalna zajednica → više gradova</a:t>
            </a:r>
          </a:p>
          <a:p>
            <a:pPr algn="l">
              <a:lnSpc>
                <a:spcPts val="6720"/>
              </a:lnSpc>
            </a:pPr>
          </a:p>
          <a:p>
            <a:pPr algn="l" marL="1209041" indent="-604520" lvl="1">
              <a:lnSpc>
                <a:spcPts val="6720"/>
              </a:lnSpc>
              <a:buFont typeface="Arial"/>
              <a:buChar char="•"/>
            </a:pPr>
            <a:r>
              <a:rPr lang="en-US" b="true" sz="56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Širenje: </a:t>
            </a:r>
            <a:r>
              <a:rPr lang="en-US" sz="56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Više partnera, novih funkcija</a:t>
            </a:r>
          </a:p>
          <a:p>
            <a:pPr algn="l" marL="0" indent="0" lvl="0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29313" y="0"/>
            <a:ext cx="9158687" cy="10287000"/>
            <a:chOff x="0" y="0"/>
            <a:chExt cx="12211583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2300687" y="3805104"/>
              <a:ext cx="13716000" cy="6105792"/>
            </a:xfrm>
            <a:custGeom>
              <a:avLst/>
              <a:gdLst/>
              <a:ahLst/>
              <a:cxnLst/>
              <a:rect r="r" b="b" t="t" l="l"/>
              <a:pathLst>
                <a:path h="6105792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105792"/>
                  </a:lnTo>
                  <a:lnTo>
                    <a:pt x="0" y="6105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1243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-3805104" y="3805104"/>
              <a:ext cx="13716000" cy="6105792"/>
            </a:xfrm>
            <a:custGeom>
              <a:avLst/>
              <a:gdLst/>
              <a:ahLst/>
              <a:cxnLst/>
              <a:rect r="r" b="b" t="t" l="l"/>
              <a:pathLst>
                <a:path h="6105792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105792"/>
                  </a:lnTo>
                  <a:lnTo>
                    <a:pt x="0" y="6105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12436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600221"/>
            <a:ext cx="7337379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 spc="-35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Finansijski Plan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6498" y="3922104"/>
            <a:ext cx="9019461" cy="469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757" indent="-561379" lvl="1">
              <a:lnSpc>
                <a:spcPts val="6240"/>
              </a:lnSpc>
              <a:buFont typeface="Arial"/>
              <a:buChar char="•"/>
            </a:pPr>
            <a:r>
              <a:rPr lang="en-US" b="true" sz="5200" spc="-208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Prihodi:</a:t>
            </a:r>
            <a:r>
              <a:rPr lang="en-US" sz="5200" spc="-20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Par</a:t>
            </a:r>
            <a:r>
              <a:rPr lang="en-US" sz="5200" spc="-20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tneri, </a:t>
            </a:r>
            <a:r>
              <a:rPr lang="en-US" sz="5200" spc="-20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premium korisnici, oglašavanje</a:t>
            </a:r>
          </a:p>
          <a:p>
            <a:pPr algn="l">
              <a:lnSpc>
                <a:spcPts val="6240"/>
              </a:lnSpc>
            </a:pPr>
          </a:p>
          <a:p>
            <a:pPr algn="l" marL="1122757" indent="-561379" lvl="1">
              <a:lnSpc>
                <a:spcPts val="6240"/>
              </a:lnSpc>
              <a:buFont typeface="Arial"/>
              <a:buChar char="•"/>
            </a:pPr>
            <a:r>
              <a:rPr lang="en-US" b="true" sz="5200" spc="-208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Projekcija: </a:t>
            </a:r>
            <a:r>
              <a:rPr lang="en-US" sz="5200" spc="-20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Očekivani rast prihoda i korisnika</a:t>
            </a:r>
          </a:p>
          <a:p>
            <a:pPr algn="l">
              <a:lnSpc>
                <a:spcPts val="540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9811423" y="1281199"/>
            <a:ext cx="10287000" cy="7724602"/>
          </a:xfrm>
          <a:custGeom>
            <a:avLst/>
            <a:gdLst/>
            <a:ahLst/>
            <a:cxnLst/>
            <a:rect r="r" b="b" t="t" l="l"/>
            <a:pathLst>
              <a:path h="7724602" w="10287000">
                <a:moveTo>
                  <a:pt x="10287000" y="0"/>
                </a:moveTo>
                <a:lnTo>
                  <a:pt x="0" y="0"/>
                </a:lnTo>
                <a:lnTo>
                  <a:pt x="0" y="7724602"/>
                </a:lnTo>
                <a:lnTo>
                  <a:pt x="10287000" y="7724602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5744" y="723900"/>
            <a:ext cx="11076511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9"/>
              </a:lnSpc>
            </a:pPr>
            <a:r>
              <a:rPr lang="en-US" sz="87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Zaključak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6426" y="2525599"/>
            <a:ext cx="15190508" cy="515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6720"/>
              </a:lnSpc>
              <a:buFont typeface="Arial"/>
              <a:buChar char="•"/>
            </a:pPr>
            <a:r>
              <a:rPr lang="en-US" b="true" sz="56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MoveMate: </a:t>
            </a:r>
            <a:r>
              <a:rPr lang="en-US" sz="56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motiviše korisnike na ekološke navike</a:t>
            </a:r>
          </a:p>
          <a:p>
            <a:pPr algn="l">
              <a:lnSpc>
                <a:spcPts val="6720"/>
              </a:lnSpc>
            </a:pPr>
          </a:p>
          <a:p>
            <a:pPr algn="l" marL="1209041" indent="-604520" lvl="1">
              <a:lnSpc>
                <a:spcPts val="6720"/>
              </a:lnSpc>
              <a:buFont typeface="Arial"/>
              <a:buChar char="•"/>
            </a:pPr>
            <a:r>
              <a:rPr lang="en-US" b="true" sz="56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Nagrade čine održivost lakšom i isplativom</a:t>
            </a:r>
          </a:p>
          <a:p>
            <a:pPr algn="l" marL="0" indent="0" lvl="0">
              <a:lnSpc>
                <a:spcPts val="672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82291" y="8051573"/>
            <a:ext cx="1790570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</a:pPr>
            <a:r>
              <a:rPr lang="en-US" b="true" sz="56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Preuzmite aplikaciju, smanjite svoj ekološki otisak!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-2537717" y="1281199"/>
            <a:ext cx="10287000" cy="7724602"/>
          </a:xfrm>
          <a:custGeom>
            <a:avLst/>
            <a:gdLst/>
            <a:ahLst/>
            <a:cxnLst/>
            <a:rect r="r" b="b" t="t" l="l"/>
            <a:pathLst>
              <a:path h="7724602" w="10287000">
                <a:moveTo>
                  <a:pt x="10287000" y="0"/>
                </a:moveTo>
                <a:lnTo>
                  <a:pt x="0" y="0"/>
                </a:lnTo>
                <a:lnTo>
                  <a:pt x="0" y="7724602"/>
                </a:lnTo>
                <a:lnTo>
                  <a:pt x="10287000" y="7724602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9824954" y="1281199"/>
            <a:ext cx="10287000" cy="7724602"/>
          </a:xfrm>
          <a:custGeom>
            <a:avLst/>
            <a:gdLst/>
            <a:ahLst/>
            <a:cxnLst/>
            <a:rect r="r" b="b" t="t" l="l"/>
            <a:pathLst>
              <a:path h="7724602" w="10287000">
                <a:moveTo>
                  <a:pt x="10287000" y="0"/>
                </a:moveTo>
                <a:lnTo>
                  <a:pt x="0" y="0"/>
                </a:lnTo>
                <a:lnTo>
                  <a:pt x="0" y="7724602"/>
                </a:lnTo>
                <a:lnTo>
                  <a:pt x="10287000" y="7724602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79897" y="2278589"/>
            <a:ext cx="5928206" cy="5729821"/>
          </a:xfrm>
          <a:custGeom>
            <a:avLst/>
            <a:gdLst/>
            <a:ahLst/>
            <a:cxnLst/>
            <a:rect r="r" b="b" t="t" l="l"/>
            <a:pathLst>
              <a:path h="5729821" w="5928206">
                <a:moveTo>
                  <a:pt x="0" y="0"/>
                </a:moveTo>
                <a:lnTo>
                  <a:pt x="5928206" y="0"/>
                </a:lnTo>
                <a:lnTo>
                  <a:pt x="5928206" y="5729822"/>
                </a:lnTo>
                <a:lnTo>
                  <a:pt x="0" y="5729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" y="0"/>
            <a:ext cx="7149235" cy="5361927"/>
          </a:xfrm>
          <a:custGeom>
            <a:avLst/>
            <a:gdLst/>
            <a:ahLst/>
            <a:cxnLst/>
            <a:rect r="r" b="b" t="t" l="l"/>
            <a:pathLst>
              <a:path h="5361927" w="7149235">
                <a:moveTo>
                  <a:pt x="0" y="0"/>
                </a:moveTo>
                <a:lnTo>
                  <a:pt x="7149235" y="0"/>
                </a:lnTo>
                <a:lnTo>
                  <a:pt x="7149235" y="5361927"/>
                </a:lnTo>
                <a:lnTo>
                  <a:pt x="0" y="5361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58760" y="0"/>
            <a:ext cx="3565681" cy="5361927"/>
          </a:xfrm>
          <a:custGeom>
            <a:avLst/>
            <a:gdLst/>
            <a:ahLst/>
            <a:cxnLst/>
            <a:rect r="r" b="b" t="t" l="l"/>
            <a:pathLst>
              <a:path h="5361927" w="3565681">
                <a:moveTo>
                  <a:pt x="0" y="0"/>
                </a:moveTo>
                <a:lnTo>
                  <a:pt x="3565682" y="0"/>
                </a:lnTo>
                <a:lnTo>
                  <a:pt x="3565682" y="5361927"/>
                </a:lnTo>
                <a:lnTo>
                  <a:pt x="0" y="5361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4442" y="1936"/>
            <a:ext cx="4146678" cy="5359991"/>
          </a:xfrm>
          <a:custGeom>
            <a:avLst/>
            <a:gdLst/>
            <a:ahLst/>
            <a:cxnLst/>
            <a:rect r="r" b="b" t="t" l="l"/>
            <a:pathLst>
              <a:path h="5359991" w="4146678">
                <a:moveTo>
                  <a:pt x="0" y="0"/>
                </a:moveTo>
                <a:lnTo>
                  <a:pt x="4146678" y="0"/>
                </a:lnTo>
                <a:lnTo>
                  <a:pt x="4146678" y="5359991"/>
                </a:lnTo>
                <a:lnTo>
                  <a:pt x="0" y="5359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8343" t="-1142" r="-788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73454" y="1936"/>
            <a:ext cx="3401379" cy="5359991"/>
          </a:xfrm>
          <a:custGeom>
            <a:avLst/>
            <a:gdLst/>
            <a:ahLst/>
            <a:cxnLst/>
            <a:rect r="r" b="b" t="t" l="l"/>
            <a:pathLst>
              <a:path h="5359991" w="3401379">
                <a:moveTo>
                  <a:pt x="0" y="0"/>
                </a:moveTo>
                <a:lnTo>
                  <a:pt x="3401380" y="0"/>
                </a:lnTo>
                <a:lnTo>
                  <a:pt x="3401380" y="5359991"/>
                </a:lnTo>
                <a:lnTo>
                  <a:pt x="0" y="53599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0" t="-7669" r="0" b="-50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25" y="5361927"/>
            <a:ext cx="6566765" cy="4925073"/>
          </a:xfrm>
          <a:custGeom>
            <a:avLst/>
            <a:gdLst/>
            <a:ahLst/>
            <a:cxnLst/>
            <a:rect r="r" b="b" t="t" l="l"/>
            <a:pathLst>
              <a:path h="4925073" w="6566765">
                <a:moveTo>
                  <a:pt x="0" y="0"/>
                </a:moveTo>
                <a:lnTo>
                  <a:pt x="6566765" y="0"/>
                </a:lnTo>
                <a:lnTo>
                  <a:pt x="6566765" y="4925073"/>
                </a:lnTo>
                <a:lnTo>
                  <a:pt x="0" y="4925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2475" y="5361927"/>
            <a:ext cx="7682359" cy="4925073"/>
          </a:xfrm>
          <a:custGeom>
            <a:avLst/>
            <a:gdLst/>
            <a:ahLst/>
            <a:cxnLst/>
            <a:rect r="r" b="b" t="t" l="l"/>
            <a:pathLst>
              <a:path h="4925073" w="7682359">
                <a:moveTo>
                  <a:pt x="0" y="0"/>
                </a:moveTo>
                <a:lnTo>
                  <a:pt x="7682359" y="0"/>
                </a:lnTo>
                <a:lnTo>
                  <a:pt x="7682359" y="4925073"/>
                </a:lnTo>
                <a:lnTo>
                  <a:pt x="0" y="49250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498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773147" y="5285727"/>
            <a:ext cx="715337" cy="131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4"/>
              </a:lnSpc>
              <a:spcBef>
                <a:spcPct val="0"/>
              </a:spcBef>
            </a:pPr>
            <a:r>
              <a:rPr lang="en-US" b="true" sz="8162" spc="-32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56872" y="6158201"/>
            <a:ext cx="778560" cy="131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4"/>
              </a:lnSpc>
              <a:spcBef>
                <a:spcPct val="0"/>
              </a:spcBef>
            </a:pPr>
            <a:r>
              <a:rPr lang="en-US" b="true" sz="8162" spc="-32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32326" y="7239937"/>
            <a:ext cx="658325" cy="131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4"/>
              </a:lnSpc>
              <a:spcBef>
                <a:spcPct val="0"/>
              </a:spcBef>
            </a:pPr>
            <a:r>
              <a:rPr lang="en-US" b="true" sz="8162" spc="-32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26554" y="8236126"/>
            <a:ext cx="745430" cy="131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4"/>
              </a:lnSpc>
              <a:spcBef>
                <a:spcPct val="0"/>
              </a:spcBef>
            </a:pPr>
            <a:r>
              <a:rPr lang="en-US" b="true" sz="8162" spc="-32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71985" y="9182100"/>
            <a:ext cx="651009" cy="131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4"/>
              </a:lnSpc>
              <a:spcBef>
                <a:spcPct val="0"/>
              </a:spcBef>
            </a:pPr>
            <a:r>
              <a:rPr lang="en-US" b="true" sz="8162" spc="-32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99398" y="0"/>
            <a:ext cx="5798127" cy="10287000"/>
          </a:xfrm>
          <a:custGeom>
            <a:avLst/>
            <a:gdLst/>
            <a:ahLst/>
            <a:cxnLst/>
            <a:rect r="r" b="b" t="t" l="l"/>
            <a:pathLst>
              <a:path h="10287000" w="5798127">
                <a:moveTo>
                  <a:pt x="0" y="0"/>
                </a:moveTo>
                <a:lnTo>
                  <a:pt x="5798127" y="0"/>
                </a:lnTo>
                <a:lnTo>
                  <a:pt x="57981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91178"/>
            <a:ext cx="704480" cy="704480"/>
          </a:xfrm>
          <a:custGeom>
            <a:avLst/>
            <a:gdLst/>
            <a:ahLst/>
            <a:cxnLst/>
            <a:rect r="r" b="b" t="t" l="l"/>
            <a:pathLst>
              <a:path h="704480" w="704480">
                <a:moveTo>
                  <a:pt x="0" y="0"/>
                </a:moveTo>
                <a:lnTo>
                  <a:pt x="704480" y="0"/>
                </a:lnTo>
                <a:lnTo>
                  <a:pt x="704480" y="704480"/>
                </a:lnTo>
                <a:lnTo>
                  <a:pt x="0" y="704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31094" y="2278589"/>
            <a:ext cx="5928206" cy="5729821"/>
          </a:xfrm>
          <a:custGeom>
            <a:avLst/>
            <a:gdLst/>
            <a:ahLst/>
            <a:cxnLst/>
            <a:rect r="r" b="b" t="t" l="l"/>
            <a:pathLst>
              <a:path h="5729821" w="5928206">
                <a:moveTo>
                  <a:pt x="0" y="0"/>
                </a:moveTo>
                <a:lnTo>
                  <a:pt x="5928206" y="0"/>
                </a:lnTo>
                <a:lnTo>
                  <a:pt x="5928206" y="5729822"/>
                </a:lnTo>
                <a:lnTo>
                  <a:pt x="0" y="5729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62581"/>
            <a:ext cx="11461173" cy="21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80"/>
              </a:lnSpc>
            </a:pPr>
            <a:r>
              <a:rPr lang="en-US" sz="13982" spc="-55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MoveMate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373672"/>
            <a:ext cx="6818971" cy="7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4"/>
              </a:lnSpc>
            </a:pPr>
            <a:r>
              <a:rPr lang="en-US" sz="3400" spc="116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Tvoj zeleni izazov!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21425" y="2739259"/>
            <a:ext cx="4084874" cy="4114800"/>
          </a:xfrm>
          <a:custGeom>
            <a:avLst/>
            <a:gdLst/>
            <a:ahLst/>
            <a:cxnLst/>
            <a:rect r="r" b="b" t="t" l="l"/>
            <a:pathLst>
              <a:path h="4114800" w="4084874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23283" y="2739259"/>
            <a:ext cx="4553602" cy="4114800"/>
          </a:xfrm>
          <a:custGeom>
            <a:avLst/>
            <a:gdLst/>
            <a:ahLst/>
            <a:cxnLst/>
            <a:rect r="r" b="b" t="t" l="l"/>
            <a:pathLst>
              <a:path h="4114800" w="4553602">
                <a:moveTo>
                  <a:pt x="0" y="0"/>
                </a:moveTo>
                <a:lnTo>
                  <a:pt x="4553601" y="0"/>
                </a:lnTo>
                <a:lnTo>
                  <a:pt x="45536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49333" y="1408164"/>
            <a:ext cx="6789334" cy="6776989"/>
          </a:xfrm>
          <a:custGeom>
            <a:avLst/>
            <a:gdLst/>
            <a:ahLst/>
            <a:cxnLst/>
            <a:rect r="r" b="b" t="t" l="l"/>
            <a:pathLst>
              <a:path h="6776989" w="6789334">
                <a:moveTo>
                  <a:pt x="0" y="0"/>
                </a:moveTo>
                <a:lnTo>
                  <a:pt x="6789334" y="0"/>
                </a:lnTo>
                <a:lnTo>
                  <a:pt x="6789334" y="6776989"/>
                </a:lnTo>
                <a:lnTo>
                  <a:pt x="0" y="6776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927147">
            <a:off x="-381263" y="5178313"/>
            <a:ext cx="9144000" cy="6866313"/>
          </a:xfrm>
          <a:custGeom>
            <a:avLst/>
            <a:gdLst/>
            <a:ahLst/>
            <a:cxnLst/>
            <a:rect r="r" b="b" t="t" l="l"/>
            <a:pathLst>
              <a:path h="6866313" w="9144000">
                <a:moveTo>
                  <a:pt x="9144000" y="6866313"/>
                </a:moveTo>
                <a:lnTo>
                  <a:pt x="0" y="6866313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663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927147">
            <a:off x="1234292" y="4061893"/>
            <a:ext cx="9144000" cy="6866313"/>
          </a:xfrm>
          <a:custGeom>
            <a:avLst/>
            <a:gdLst/>
            <a:ahLst/>
            <a:cxnLst/>
            <a:rect r="r" b="b" t="t" l="l"/>
            <a:pathLst>
              <a:path h="6866313" w="9144000">
                <a:moveTo>
                  <a:pt x="9144000" y="6866313"/>
                </a:moveTo>
                <a:lnTo>
                  <a:pt x="0" y="6866313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663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9904192">
            <a:off x="10091095" y="1844663"/>
            <a:ext cx="9144000" cy="6866313"/>
          </a:xfrm>
          <a:custGeom>
            <a:avLst/>
            <a:gdLst/>
            <a:ahLst/>
            <a:cxnLst/>
            <a:rect r="r" b="b" t="t" l="l"/>
            <a:pathLst>
              <a:path h="6866313" w="9144000">
                <a:moveTo>
                  <a:pt x="9144000" y="6866313"/>
                </a:moveTo>
                <a:lnTo>
                  <a:pt x="0" y="6866313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663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70701"/>
            <a:ext cx="7456804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MoveMate dolazi u pravo vrijeme!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320002"/>
            <a:ext cx="1623060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 spc="-35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Zelena eko svijest opada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29313" y="0"/>
            <a:ext cx="9158687" cy="10287000"/>
            <a:chOff x="0" y="0"/>
            <a:chExt cx="12211583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2300687" y="3805104"/>
              <a:ext cx="13716000" cy="6105792"/>
            </a:xfrm>
            <a:custGeom>
              <a:avLst/>
              <a:gdLst/>
              <a:ahLst/>
              <a:cxnLst/>
              <a:rect r="r" b="b" t="t" l="l"/>
              <a:pathLst>
                <a:path h="6105792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105792"/>
                  </a:lnTo>
                  <a:lnTo>
                    <a:pt x="0" y="6105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1243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-3805104" y="3805104"/>
              <a:ext cx="13716000" cy="6105792"/>
            </a:xfrm>
            <a:custGeom>
              <a:avLst/>
              <a:gdLst/>
              <a:ahLst/>
              <a:cxnLst/>
              <a:rect r="r" b="b" t="t" l="l"/>
              <a:pathLst>
                <a:path h="6105792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105792"/>
                  </a:lnTo>
                  <a:lnTo>
                    <a:pt x="0" y="6105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12436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29989" y="624709"/>
            <a:ext cx="11010590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 spc="-35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Održiv biznis za održivu planetu!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6456" y="4449489"/>
            <a:ext cx="15361873" cy="347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631" indent="-485815" lvl="1">
              <a:lnSpc>
                <a:spcPts val="5400"/>
              </a:lnSpc>
              <a:buFont typeface="Arial"/>
              <a:buChar char="•"/>
            </a:pPr>
            <a:r>
              <a:rPr lang="en-US" sz="4500" spc="-18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Premium članstva</a:t>
            </a:r>
          </a:p>
          <a:p>
            <a:pPr algn="l">
              <a:lnSpc>
                <a:spcPts val="5400"/>
              </a:lnSpc>
            </a:pPr>
          </a:p>
          <a:p>
            <a:pPr algn="l" marL="971631" indent="-485815" lvl="1">
              <a:lnSpc>
                <a:spcPts val="5400"/>
              </a:lnSpc>
              <a:buFont typeface="Arial"/>
              <a:buChar char="•"/>
            </a:pPr>
            <a:r>
              <a:rPr lang="en-US" sz="4500" spc="-18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Freemium</a:t>
            </a:r>
          </a:p>
          <a:p>
            <a:pPr algn="l">
              <a:lnSpc>
                <a:spcPts val="5400"/>
              </a:lnSpc>
            </a:pPr>
          </a:p>
          <a:p>
            <a:pPr algn="l" marL="971631" indent="-485815" lvl="1">
              <a:lnSpc>
                <a:spcPts val="5400"/>
              </a:lnSpc>
              <a:buFont typeface="Arial"/>
              <a:buChar char="•"/>
            </a:pPr>
            <a:r>
              <a:rPr lang="en-US" sz="4500" spc="-18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Eko-marketplace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9498380" y="1280400"/>
            <a:ext cx="10280582" cy="7719783"/>
          </a:xfrm>
          <a:custGeom>
            <a:avLst/>
            <a:gdLst/>
            <a:ahLst/>
            <a:cxnLst/>
            <a:rect r="r" b="b" t="t" l="l"/>
            <a:pathLst>
              <a:path h="7719783" w="10280582">
                <a:moveTo>
                  <a:pt x="10280582" y="0"/>
                </a:moveTo>
                <a:lnTo>
                  <a:pt x="0" y="0"/>
                </a:lnTo>
                <a:lnTo>
                  <a:pt x="0" y="7719783"/>
                </a:lnTo>
                <a:lnTo>
                  <a:pt x="10280582" y="7719783"/>
                </a:lnTo>
                <a:lnTo>
                  <a:pt x="102805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23077" y="720517"/>
            <a:ext cx="14241846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 spc="-35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Biznis model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060632"/>
            <a:ext cx="13297337" cy="524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5" indent="-421003" lvl="1">
              <a:lnSpc>
                <a:spcPts val="4679"/>
              </a:lnSpc>
              <a:buFont typeface="Arial"/>
              <a:buChar char="•"/>
            </a:pPr>
            <a:r>
              <a:rPr lang="en-US" b="true" sz="3899" spc="-155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Bodovi</a:t>
            </a:r>
            <a:r>
              <a:rPr lang="en-US" sz="3899" spc="-15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za ekološke akcije (javni prevoz,  ušteda energije).</a:t>
            </a:r>
          </a:p>
          <a:p>
            <a:pPr algn="l">
              <a:lnSpc>
                <a:spcPts val="4679"/>
              </a:lnSpc>
            </a:pPr>
          </a:p>
          <a:p>
            <a:pPr algn="l" marL="842005" indent="-421003" lvl="1">
              <a:lnSpc>
                <a:spcPts val="4679"/>
              </a:lnSpc>
              <a:buFont typeface="Arial"/>
              <a:buChar char="•"/>
            </a:pPr>
            <a:r>
              <a:rPr lang="en-US" b="true" sz="3899" spc="-155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Povlastice:</a:t>
            </a:r>
            <a:r>
              <a:rPr lang="en-US" sz="3899" spc="-15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Popusti na prevoz, eko-proizvode, besplatne karte za događaje.</a:t>
            </a:r>
          </a:p>
          <a:p>
            <a:pPr algn="l">
              <a:lnSpc>
                <a:spcPts val="4679"/>
              </a:lnSpc>
            </a:pPr>
          </a:p>
          <a:p>
            <a:pPr algn="l" marL="842005" indent="-421003" lvl="1">
              <a:lnSpc>
                <a:spcPts val="4679"/>
              </a:lnSpc>
              <a:buFont typeface="Arial"/>
              <a:buChar char="•"/>
            </a:pPr>
            <a:r>
              <a:rPr lang="en-US" b="true" sz="3899" spc="-155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Prihod: </a:t>
            </a:r>
            <a:r>
              <a:rPr lang="en-US" sz="3899" spc="-15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Partneri plaćaju proviziju, premium verzija, oglašavanje</a:t>
            </a:r>
          </a:p>
          <a:p>
            <a:pPr algn="l">
              <a:lnSpc>
                <a:spcPts val="4559"/>
              </a:lnSpc>
            </a:pPr>
          </a:p>
          <a:p>
            <a:pPr algn="l">
              <a:lnSpc>
                <a:spcPts val="39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29313" y="0"/>
            <a:ext cx="9158687" cy="10287000"/>
            <a:chOff x="0" y="0"/>
            <a:chExt cx="12211583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2300687" y="3805104"/>
              <a:ext cx="13716000" cy="6105792"/>
            </a:xfrm>
            <a:custGeom>
              <a:avLst/>
              <a:gdLst/>
              <a:ahLst/>
              <a:cxnLst/>
              <a:rect r="r" b="b" t="t" l="l"/>
              <a:pathLst>
                <a:path h="6105792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105792"/>
                  </a:lnTo>
                  <a:lnTo>
                    <a:pt x="0" y="6105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1243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-3805104" y="3805104"/>
              <a:ext cx="13716000" cy="6105792"/>
            </a:xfrm>
            <a:custGeom>
              <a:avLst/>
              <a:gdLst/>
              <a:ahLst/>
              <a:cxnLst/>
              <a:rect r="r" b="b" t="t" l="l"/>
              <a:pathLst>
                <a:path h="6105792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105792"/>
                  </a:lnTo>
                  <a:lnTo>
                    <a:pt x="0" y="6105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12436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611419"/>
            <a:ext cx="1623060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 spc="-35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Tehnička izveba: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7750" y="2824209"/>
            <a:ext cx="16230600" cy="600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6720"/>
              </a:lnSpc>
              <a:buFont typeface="Arial"/>
              <a:buChar char="•"/>
            </a:pPr>
            <a:r>
              <a:rPr lang="en-US" b="true" sz="5600" spc="-224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Mobilna aplikacija:</a:t>
            </a:r>
            <a:r>
              <a:rPr lang="en-US" sz="5600" spc="-22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 React Native (Android),</a:t>
            </a:r>
          </a:p>
          <a:p>
            <a:pPr algn="l">
              <a:lnSpc>
                <a:spcPts val="6720"/>
              </a:lnSpc>
            </a:pPr>
          </a:p>
          <a:p>
            <a:pPr algn="l" marL="1209041" indent="-604520" lvl="1">
              <a:lnSpc>
                <a:spcPts val="6720"/>
              </a:lnSpc>
              <a:buFont typeface="Arial"/>
              <a:buChar char="•"/>
            </a:pPr>
            <a:r>
              <a:rPr lang="en-US" b="true" sz="5600" spc="-224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Backend: </a:t>
            </a:r>
            <a:r>
              <a:rPr lang="en-US" sz="5600" spc="-22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PHP (bodovi, autentifikacija, obaveštenja),</a:t>
            </a:r>
          </a:p>
          <a:p>
            <a:pPr algn="l">
              <a:lnSpc>
                <a:spcPts val="6720"/>
              </a:lnSpc>
            </a:pPr>
          </a:p>
          <a:p>
            <a:pPr algn="l" marL="1209041" indent="-604520" lvl="1">
              <a:lnSpc>
                <a:spcPts val="6720"/>
              </a:lnSpc>
              <a:buFont typeface="Arial"/>
              <a:buChar char="•"/>
            </a:pPr>
            <a:r>
              <a:rPr lang="en-US" b="true" sz="5600" spc="-224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Gamifikacija: </a:t>
            </a:r>
            <a:r>
              <a:rPr lang="en-US" sz="5600" spc="-22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Izazovi, bodovi, nagrade.</a:t>
            </a:r>
          </a:p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9367306" y="1152456"/>
            <a:ext cx="10629900" cy="7982089"/>
          </a:xfrm>
          <a:custGeom>
            <a:avLst/>
            <a:gdLst/>
            <a:ahLst/>
            <a:cxnLst/>
            <a:rect r="r" b="b" t="t" l="l"/>
            <a:pathLst>
              <a:path h="7982089" w="10629900">
                <a:moveTo>
                  <a:pt x="10629900" y="0"/>
                </a:moveTo>
                <a:lnTo>
                  <a:pt x="0" y="0"/>
                </a:lnTo>
                <a:lnTo>
                  <a:pt x="0" y="7982088"/>
                </a:lnTo>
                <a:lnTo>
                  <a:pt x="10629900" y="7982088"/>
                </a:lnTo>
                <a:lnTo>
                  <a:pt x="106299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5744" y="723900"/>
            <a:ext cx="11076511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9"/>
              </a:lnSpc>
            </a:pPr>
            <a:r>
              <a:rPr lang="en-US" sz="87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Korisniča interakcija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229726"/>
            <a:ext cx="11933594" cy="515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6720"/>
              </a:lnSpc>
              <a:buFont typeface="Arial"/>
              <a:buChar char="•"/>
            </a:pPr>
            <a:r>
              <a:rPr lang="en-US" b="true" sz="56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Jednostavan interfejs</a:t>
            </a:r>
          </a:p>
          <a:p>
            <a:pPr algn="l">
              <a:lnSpc>
                <a:spcPts val="6720"/>
              </a:lnSpc>
            </a:pPr>
          </a:p>
          <a:p>
            <a:pPr algn="l" marL="1209041" indent="-604520" lvl="1">
              <a:lnSpc>
                <a:spcPts val="6720"/>
              </a:lnSpc>
              <a:buFont typeface="Arial"/>
              <a:buChar char="•"/>
            </a:pPr>
            <a:r>
              <a:rPr lang="en-US" b="true" sz="56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Dnevni izazovi</a:t>
            </a:r>
            <a:r>
              <a:rPr lang="en-US" sz="56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</a:p>
          <a:p>
            <a:pPr algn="l">
              <a:lnSpc>
                <a:spcPts val="6720"/>
              </a:lnSpc>
            </a:pPr>
          </a:p>
          <a:p>
            <a:pPr algn="l" marL="1209041" indent="-604520" lvl="1">
              <a:lnSpc>
                <a:spcPts val="6720"/>
              </a:lnSpc>
              <a:buFont typeface="Arial"/>
              <a:buChar char="•"/>
            </a:pPr>
            <a:r>
              <a:rPr lang="en-US" b="true" sz="56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Personalizovane nagrade</a:t>
            </a:r>
          </a:p>
          <a:p>
            <a:pPr algn="l" marL="0" indent="0" lvl="0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DAGf1DmgguU</dc:identifier>
  <dcterms:modified xsi:type="dcterms:W3CDTF">2011-08-01T06:04:30Z</dcterms:modified>
  <cp:revision>1</cp:revision>
  <dc:title>Investor Pitch Deck Presentation in Black Purple White Cool Corporate Style</dc:title>
</cp:coreProperties>
</file>